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  <p:sldMasterId id="2147483685" r:id="rId3"/>
    <p:sldMasterId id="2147483686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Georgia" panose="02040502050405020303" pitchFamily="18" charset="0"/>
      <p:regular r:id="rId25"/>
      <p:bold r:id="rId26"/>
      <p:italic r:id="rId27"/>
      <p:boldItalic r:id="rId28"/>
    </p:embeddedFont>
    <p:embeddedFont>
      <p:font typeface="Comic Sans MS" panose="030F0702030302020204" pitchFamily="66" charset="0"/>
      <p:regular r:id="rId29"/>
      <p:bold r:id="rId30"/>
      <p:italic r:id="rId31"/>
      <p:boldItalic r:id="rId32"/>
    </p:embeddedFont>
    <p:embeddedFont>
      <p:font typeface="Book Antiqua" panose="02040602050305030304" pitchFamily="18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27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65448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6584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физические свойства карбоксильных кислот,  кстати те же самые для их производных </a:t>
            </a:r>
            <a:endParaRPr/>
          </a:p>
        </p:txBody>
      </p:sp>
      <p:sp>
        <p:nvSpPr>
          <p:cNvPr id="228" name="Google Shape;22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2825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сделать упор на увеличении R = уменьшается кислотность и  на увеличении галогенов на альфа-углероде</a:t>
            </a:r>
            <a:endParaRPr/>
          </a:p>
        </p:txBody>
      </p:sp>
      <p:sp>
        <p:nvSpPr>
          <p:cNvPr id="234" name="Google Shape;23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48670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50885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физические Свойства разнообразны и различны между собой</a:t>
            </a:r>
            <a:endParaRPr/>
          </a:p>
        </p:txBody>
      </p:sp>
      <p:sp>
        <p:nvSpPr>
          <p:cNvPr id="248" name="Google Shape;2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51510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9" name="Google Shape;2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7870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частный случай производных карбоксильных кислот - лактоны.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10940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8394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5870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0768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 Carboxylic acids are organic acids contain one or more carboxyl group, which is a combination of carbonyl group C=O and hydroxyl group O-H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It is often written in condensed form as –CO2H or –COOH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Carboxylic acids are classified as aliphatic R-COOH or aromatic  Ar-COOH depending on the group bonded to the carboxylic group.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The fatty acid is long chain aliphatic acids CH3-(CH2)16-COOH</a:t>
            </a:r>
            <a:endParaRPr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64914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янтарная кислота - бактерицидное соединение, а   салициловая кислота - аспирин, жаропонижающее</a:t>
            </a:r>
            <a:endParaRPr/>
          </a:p>
        </p:txBody>
      </p:sp>
      <p:sp>
        <p:nvSpPr>
          <p:cNvPr id="195" name="Google Shape;19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8048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важно только  обьяснить альфа, бета, гамма углероды от -СООН группы</a:t>
            </a:r>
            <a:endParaRPr/>
          </a:p>
        </p:txBody>
      </p:sp>
      <p:sp>
        <p:nvSpPr>
          <p:cNvPr id="204" name="Google Shape;20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8000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The longest continuous C-chain contains the COOH group to get the root name of the parent hydrocarbon,   then replace the ending -e by the suffix –oic acid.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 Number the chain starting with the carbon of COOH group as C-1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 If there are substituents identify their names, positions and list them as prefixes in alphabetical order.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Examples:     (CH3)2CH - CH(CH3) - CH2 - CH2 - COOH  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is called        4,5-Dimethylhexanoic acid </a:t>
            </a:r>
            <a:endParaRPr/>
          </a:p>
        </p:txBody>
      </p:sp>
      <p:sp>
        <p:nvSpPr>
          <p:cNvPr id="213" name="Google Shape;2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6885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highlight>
                  <a:schemeClr val="lt1"/>
                </a:highlight>
              </a:rPr>
              <a:t> compare and contrast the structures, reactions, hydrogen bonding, water solubility, boiling points, and acidity or basicity of carboxylic acids, esters, and amides - </a:t>
            </a:r>
            <a:r>
              <a:rPr lang="ru" sz="1200" b="1">
                <a:solidFill>
                  <a:schemeClr val="dk1"/>
                </a:solidFill>
                <a:highlight>
                  <a:schemeClr val="lt1"/>
                </a:highlight>
              </a:rPr>
              <a:t>следующие несколько слайдов будут охватывать этот outcome</a:t>
            </a:r>
            <a:endParaRPr sz="1200" b="1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700"/>
          </a:p>
        </p:txBody>
      </p:sp>
      <p:sp>
        <p:nvSpPr>
          <p:cNvPr id="220" name="Google Shape;2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08702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3" name="Google Shape;113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4" name="Google Shape;11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0" name="Google Shape;120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4" name="Google Shape;12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8" name="Google Shape;128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9" name="Google Shape;129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6" name="Google Shape;136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3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3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3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Google Shape;144;p3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3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1"/>
          <p:cNvSpPr txBox="1">
            <a:spLocks noGrp="1"/>
          </p:cNvSpPr>
          <p:nvPr>
            <p:ph type="subTitle" idx="1"/>
          </p:nvPr>
        </p:nvSpPr>
        <p:spPr>
          <a:xfrm>
            <a:off x="311700" y="2300100"/>
            <a:ext cx="85206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Карбон қышқылдары және олардың туындылары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5" name="Google Shape;165;p41"/>
          <p:cNvSpPr txBox="1"/>
          <p:nvPr/>
        </p:nvSpPr>
        <p:spPr>
          <a:xfrm>
            <a:off x="412050" y="1108325"/>
            <a:ext cx="8520600" cy="9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әл-Фараби атындағы Қазақ Ұлттық университеті</a:t>
            </a: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Жоғарғы медицина мектебі</a:t>
            </a:r>
            <a:endParaRPr sz="2000" b="0" i="0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0"/>
          <p:cNvSpPr txBox="1"/>
          <p:nvPr/>
        </p:nvSpPr>
        <p:spPr>
          <a:xfrm>
            <a:off x="214875" y="241725"/>
            <a:ext cx="8699100" cy="41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Times New Roman"/>
              <a:buNone/>
            </a:pPr>
            <a:r>
              <a:rPr lang="ru" sz="2000" b="0" i="0" u="none" strike="noStrike" cap="none">
                <a:solidFill>
                  <a:srgbClr val="8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400" b="1" i="0" u="none" strike="noStrike" cap="none">
                <a:solidFill>
                  <a:srgbClr val="4F6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	Ерігіштік </a:t>
            </a:r>
            <a:endParaRPr sz="2400" b="1" i="0" u="none" strike="noStrike" cap="none">
              <a:solidFill>
                <a:srgbClr val="4F62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Times New Roman"/>
              <a:buNone/>
            </a:pPr>
            <a:r>
              <a:rPr lang="ru" sz="2400" b="1" i="0" u="none" strike="noStrike" cap="none">
                <a:solidFill>
                  <a:srgbClr val="4F6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қышқылдары полярлық болып табылады, олар су молекулаларымен сутекті байланыс жасай алады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Алғашқы төрт алифат қышқылы сумен толығымен араласады. Жоғары мүшелер аз еритін </a:t>
            </a:r>
            <a:endParaRPr sz="20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Ароматты қышқылдар суда ерімейді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8400" y="1327950"/>
            <a:ext cx="3117626" cy="2446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1"/>
          <p:cNvSpPr txBox="1">
            <a:spLocks noGrp="1"/>
          </p:cNvSpPr>
          <p:nvPr>
            <p:ph type="body" idx="4294967295"/>
          </p:nvPr>
        </p:nvSpPr>
        <p:spPr>
          <a:xfrm>
            <a:off x="125400" y="71475"/>
            <a:ext cx="91440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3200"/>
              <a:buNone/>
            </a:pPr>
            <a:r>
              <a:rPr lang="ru" sz="2100" b="1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Карбон қышқылдарының қышқылдығы </a:t>
            </a:r>
            <a:endParaRPr sz="2100" b="1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➢"/>
            </a:pPr>
            <a:r>
              <a:rPr lang="ru" sz="2100" b="1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Карбон қышқылдары спирттер мен фенолдармен салыстырғанда күшті қышқылдар болып табылады.</a:t>
            </a:r>
            <a:endParaRPr/>
          </a:p>
        </p:txBody>
      </p:sp>
      <p:sp>
        <p:nvSpPr>
          <p:cNvPr id="237" name="Google Shape;237;p51"/>
          <p:cNvSpPr txBox="1"/>
          <p:nvPr/>
        </p:nvSpPr>
        <p:spPr>
          <a:xfrm>
            <a:off x="180600" y="1284450"/>
            <a:ext cx="8782800" cy="11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4D"/>
              </a:buClr>
              <a:buSzPts val="1800"/>
              <a:buFont typeface="Noto Sans Symbols"/>
              <a:buChar char="⮚"/>
            </a:pP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HCOOH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0" i="0" u="none" strike="noStrike" cap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(R тобының өлшемі)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664D"/>
              </a:buClr>
              <a:buSzPts val="1800"/>
              <a:buFont typeface="Noto Sans Symbols"/>
              <a:buChar char="⮚"/>
            </a:pP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0" i="0" u="none" strike="noStrike" cap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(электроноакцептор топтың саны)</a:t>
            </a:r>
            <a:endParaRPr sz="1800" b="0" i="0" u="none" strike="noStrike" cap="none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8" name="Google Shape;238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3254025"/>
            <a:ext cx="8190175" cy="148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52"/>
          <p:cNvPicPr preferRelativeResize="0"/>
          <p:nvPr/>
        </p:nvPicPr>
        <p:blipFill rotWithShape="1">
          <a:blip r:embed="rId3">
            <a:alphaModFix/>
          </a:blip>
          <a:srcRect t="17156"/>
          <a:stretch/>
        </p:blipFill>
        <p:spPr>
          <a:xfrm>
            <a:off x="1133925" y="810150"/>
            <a:ext cx="6858001" cy="426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52"/>
          <p:cNvSpPr txBox="1"/>
          <p:nvPr/>
        </p:nvSpPr>
        <p:spPr>
          <a:xfrm>
            <a:off x="241725" y="134300"/>
            <a:ext cx="86778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Карбон қышқылдарының туындылары және олардың атаулары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52"/>
          <p:cNvSpPr/>
          <p:nvPr/>
        </p:nvSpPr>
        <p:spPr>
          <a:xfrm>
            <a:off x="1222075" y="738625"/>
            <a:ext cx="3908100" cy="55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3"/>
          <p:cNvSpPr txBox="1">
            <a:spLocks noGrp="1"/>
          </p:cNvSpPr>
          <p:nvPr>
            <p:ph type="title" idx="4294967295"/>
          </p:nvPr>
        </p:nvSpPr>
        <p:spPr>
          <a:xfrm>
            <a:off x="62775" y="113100"/>
            <a:ext cx="519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Times New Roman"/>
              <a:buNone/>
            </a:pPr>
            <a:r>
              <a:rPr lang="ru" sz="20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қышқылының туындылары</a:t>
            </a:r>
            <a:endParaRPr/>
          </a:p>
        </p:txBody>
      </p:sp>
      <p:sp>
        <p:nvSpPr>
          <p:cNvPr id="251" name="Google Shape;251;p53"/>
          <p:cNvSpPr txBox="1"/>
          <p:nvPr/>
        </p:nvSpPr>
        <p:spPr>
          <a:xfrm>
            <a:off x="152400" y="2043113"/>
            <a:ext cx="8763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Times New Roman"/>
              <a:buNone/>
            </a:pPr>
            <a:r>
              <a:rPr lang="ru" sz="20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Хлорангидрид     Күрделі эфир                   Амид             Қышқыл ангидриді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" name="Google Shape;252;p53" descr="03032009221955fEZBYRxvZV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1052215"/>
            <a:ext cx="1143000" cy="1025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53" descr="anhydride_group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5600" y="999642"/>
            <a:ext cx="1500925" cy="1000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53" descr="amide_group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781000"/>
            <a:ext cx="1390700" cy="13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53" descr="ester_group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57400" y="971550"/>
            <a:ext cx="1500922" cy="12001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53"/>
          <p:cNvSpPr txBox="1"/>
          <p:nvPr/>
        </p:nvSpPr>
        <p:spPr>
          <a:xfrm>
            <a:off x="204300" y="2537300"/>
            <a:ext cx="87630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ru" sz="2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қышқылдарының туындылары </a:t>
            </a:r>
            <a:r>
              <a:rPr lang="ru" sz="22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-ОН</a:t>
            </a:r>
            <a:r>
              <a:rPr lang="ru" sz="2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карбон қышқылының нуклеофилмен (-қышқыл галогенангидриді үшін X,- эфир үшін OR,- NH2,- NHR,- амидтер үшін NR2,- ангидрид үшін OOCR) ауыстырылған қосылыстар болып табылады. Карбон қышқылдарының туындылары карбон қышқылдарына қарапайым қышқыл немесе сілтілі гидролизге айналуы мүмкін.</a:t>
            </a:r>
            <a:endParaRPr sz="2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4"/>
          <p:cNvSpPr txBox="1"/>
          <p:nvPr/>
        </p:nvSpPr>
        <p:spPr>
          <a:xfrm>
            <a:off x="152400" y="125200"/>
            <a:ext cx="83598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400"/>
              <a:buFont typeface="Times New Roman"/>
              <a:buNone/>
            </a:pPr>
            <a:r>
              <a:rPr lang="ru" sz="2400" b="1" i="0" u="sng" strike="noStrike" cap="none">
                <a:solidFill>
                  <a:srgbClr val="8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қышқылы туындысының реакциясы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4450" y="1216800"/>
            <a:ext cx="5902576" cy="3787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3" name="Google Shape;263;p54"/>
          <p:cNvCxnSpPr/>
          <p:nvPr/>
        </p:nvCxnSpPr>
        <p:spPr>
          <a:xfrm>
            <a:off x="5257800" y="3293269"/>
            <a:ext cx="16002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</p:cxnSp>
      <p:sp>
        <p:nvSpPr>
          <p:cNvPr id="264" name="Google Shape;264;p54"/>
          <p:cNvSpPr txBox="1"/>
          <p:nvPr/>
        </p:nvSpPr>
        <p:spPr>
          <a:xfrm>
            <a:off x="152399" y="578750"/>
            <a:ext cx="86556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Гидролиз кезінде (H2O реакциясы) карбон қышқылының барлық туындылары карбон қышқылына айналады.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54"/>
          <p:cNvSpPr txBox="1"/>
          <p:nvPr/>
        </p:nvSpPr>
        <p:spPr>
          <a:xfrm>
            <a:off x="284700" y="1342950"/>
            <a:ext cx="1600200" cy="35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Күрделі эфир</a:t>
            </a: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Ангидрид қышқылы</a:t>
            </a: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Амид</a:t>
            </a: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" sz="1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галогенид қышқылы</a:t>
            </a: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54"/>
          <p:cNvSpPr txBox="1"/>
          <p:nvPr/>
        </p:nvSpPr>
        <p:spPr>
          <a:xfrm>
            <a:off x="6589000" y="3781450"/>
            <a:ext cx="24465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Карбон қышқылы</a:t>
            </a: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5"/>
          <p:cNvSpPr txBox="1">
            <a:spLocks noGrp="1"/>
          </p:cNvSpPr>
          <p:nvPr>
            <p:ph type="subTitle" idx="1"/>
          </p:nvPr>
        </p:nvSpPr>
        <p:spPr>
          <a:xfrm>
            <a:off x="311700" y="765475"/>
            <a:ext cx="8520600" cy="28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272" name="Google Shape;272;p55"/>
          <p:cNvPicPr preferRelativeResize="0"/>
          <p:nvPr/>
        </p:nvPicPr>
        <p:blipFill rotWithShape="1">
          <a:blip r:embed="rId3">
            <a:alphaModFix/>
          </a:blip>
          <a:srcRect r="941" b="4434"/>
          <a:stretch/>
        </p:blipFill>
        <p:spPr>
          <a:xfrm>
            <a:off x="1128850" y="0"/>
            <a:ext cx="713826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55"/>
          <p:cNvSpPr/>
          <p:nvPr/>
        </p:nvSpPr>
        <p:spPr>
          <a:xfrm>
            <a:off x="7936825" y="4874900"/>
            <a:ext cx="429600" cy="26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2"/>
          <p:cNvSpPr txBox="1"/>
          <p:nvPr/>
        </p:nvSpPr>
        <p:spPr>
          <a:xfrm>
            <a:off x="311700" y="744575"/>
            <a:ext cx="85206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Оқытушылар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42"/>
          <p:cNvSpPr txBox="1"/>
          <p:nvPr/>
        </p:nvSpPr>
        <p:spPr>
          <a:xfrm>
            <a:off x="311700" y="2140550"/>
            <a:ext cx="8520600" cy="19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Гульназ Сейтимова, PhD, Chemistry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Батес Кудайбергенова, PhD, Chemistry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Диас Тастанбеков, MSc, Chemistry</a:t>
            </a:r>
            <a:endParaRPr sz="28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3"/>
          <p:cNvSpPr txBox="1">
            <a:spLocks noGrp="1"/>
          </p:cNvSpPr>
          <p:nvPr>
            <p:ph type="subTitle" idx="1"/>
          </p:nvPr>
        </p:nvSpPr>
        <p:spPr>
          <a:xfrm>
            <a:off x="9925" y="512825"/>
            <a:ext cx="9134100" cy="38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400" b="1">
                <a:solidFill>
                  <a:schemeClr val="dk1"/>
                </a:solidFill>
              </a:rPr>
              <a:t>Тақырыптар</a:t>
            </a:r>
            <a:endParaRPr sz="2400" b="1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400">
                <a:solidFill>
                  <a:schemeClr val="dk1"/>
                </a:solidFill>
              </a:rPr>
              <a:t>-</a:t>
            </a:r>
            <a:r>
              <a:rPr lang="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қышқылдар, эфирлер және амидтердің құрылымдарын, реакциялар, сутектік байланыстар, суда ерігіштік, қайнау температурасын және қышқылдықты немесе негізділігін салыстыру;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-аталмыш құрылымға сәйкес қарапайым карбон қышқылдары, эфирлер мен амидтерді атау және көрсетілген атаумен құрылым жазу;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-әртүрлі карбон қышқылдарының қышқылдығын сипаттау және олардың реакциясы негізінде күшті негіздермен алынған өнімдерді болжау;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-эфирлердің және амидтердің карбон қышқылынан қалай түзілетінін түсіндіру.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>
              <a:solidFill>
                <a:schemeClr val="dk1"/>
              </a:solidFill>
            </a:endParaRPr>
          </a:p>
        </p:txBody>
      </p:sp>
      <p:sp>
        <p:nvSpPr>
          <p:cNvPr id="177" name="Google Shape;177;p43"/>
          <p:cNvSpPr txBox="1">
            <a:spLocks noGrp="1"/>
          </p:cNvSpPr>
          <p:nvPr>
            <p:ph type="ctrTitle"/>
          </p:nvPr>
        </p:nvSpPr>
        <p:spPr>
          <a:xfrm>
            <a:off x="165775" y="81475"/>
            <a:ext cx="85206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1">
                <a:latin typeface="Book Antiqua"/>
                <a:ea typeface="Book Antiqua"/>
                <a:cs typeface="Book Antiqua"/>
                <a:sym typeface="Book Antiqua"/>
              </a:rPr>
              <a:t>Лекция соңында сіз келесі мәліметтерді игере аласыз:</a:t>
            </a:r>
            <a:endParaRPr sz="32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4"/>
          <p:cNvSpPr txBox="1">
            <a:spLocks noGrp="1"/>
          </p:cNvSpPr>
          <p:nvPr>
            <p:ph type="ctrTitle"/>
          </p:nvPr>
        </p:nvSpPr>
        <p:spPr>
          <a:xfrm>
            <a:off x="311700" y="365150"/>
            <a:ext cx="8520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/>
              <a:t>Әдебиет</a:t>
            </a:r>
            <a:endParaRPr/>
          </a:p>
        </p:txBody>
      </p:sp>
      <p:sp>
        <p:nvSpPr>
          <p:cNvPr id="183" name="Google Shape;183;p44"/>
          <p:cNvSpPr txBox="1">
            <a:spLocks noGrp="1"/>
          </p:cNvSpPr>
          <p:nvPr>
            <p:ph type="subTitle" idx="1"/>
          </p:nvPr>
        </p:nvSpPr>
        <p:spPr>
          <a:xfrm>
            <a:off x="311700" y="1442875"/>
            <a:ext cx="8176500" cy="30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600">
              <a:solidFill>
                <a:schemeClr val="dk1"/>
              </a:solidFill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ru" sz="1600">
                <a:solidFill>
                  <a:schemeClr val="dk1"/>
                </a:solidFill>
              </a:rPr>
              <a:t>Organic Chemistry. International student version. 10ed. T.w.Graham Solomons, Craig. B. Fryhle., pp. 502-585</a:t>
            </a: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/>
          <p:nvPr/>
        </p:nvSpPr>
        <p:spPr>
          <a:xfrm>
            <a:off x="89625" y="128475"/>
            <a:ext cx="53160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қышқылдарының құрылысы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45" descr="Acetic-acid-3D-balls-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400" y="1237950"/>
            <a:ext cx="3285724" cy="2442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625" y="1237940"/>
            <a:ext cx="3590925" cy="24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45"/>
          <p:cNvSpPr txBox="1"/>
          <p:nvPr/>
        </p:nvSpPr>
        <p:spPr>
          <a:xfrm>
            <a:off x="2726400" y="806375"/>
            <a:ext cx="1845600" cy="2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карбонил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45"/>
          <p:cNvSpPr txBox="1"/>
          <p:nvPr/>
        </p:nvSpPr>
        <p:spPr>
          <a:xfrm>
            <a:off x="3680550" y="3012150"/>
            <a:ext cx="17250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гидроксил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6"/>
          <p:cNvSpPr txBox="1"/>
          <p:nvPr/>
        </p:nvSpPr>
        <p:spPr>
          <a:xfrm>
            <a:off x="381000" y="2372925"/>
            <a:ext cx="86319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⮚"/>
            </a:pPr>
            <a:r>
              <a:rPr lang="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Кейбір ароматты 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қышқылдарының жалпы белгілі аттары бар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0" y="2952750"/>
            <a:ext cx="3080224" cy="204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2800" y="1181100"/>
            <a:ext cx="2362197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46"/>
          <p:cNvSpPr txBox="1"/>
          <p:nvPr/>
        </p:nvSpPr>
        <p:spPr>
          <a:xfrm>
            <a:off x="3048000" y="1771650"/>
            <a:ext cx="32112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lang="ru" sz="2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Янтар қышқылы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46"/>
          <p:cNvSpPr txBox="1"/>
          <p:nvPr/>
        </p:nvSpPr>
        <p:spPr>
          <a:xfrm>
            <a:off x="519112" y="495300"/>
            <a:ext cx="83439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⮚"/>
            </a:pPr>
            <a:r>
              <a:rPr lang="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қышқылына мысал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7"/>
          <p:cNvSpPr txBox="1"/>
          <p:nvPr/>
        </p:nvSpPr>
        <p:spPr>
          <a:xfrm>
            <a:off x="215175" y="148925"/>
            <a:ext cx="87003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қышқылдарының н</a:t>
            </a:r>
            <a:r>
              <a:rPr lang="ru" sz="24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оменклатурасы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47"/>
          <p:cNvSpPr txBox="1"/>
          <p:nvPr/>
        </p:nvSpPr>
        <p:spPr>
          <a:xfrm>
            <a:off x="107550" y="577625"/>
            <a:ext cx="9036600" cy="28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⮚"/>
            </a:pP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Кейбір</a:t>
            </a:r>
            <a:r>
              <a:rPr lang="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қышқылдары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тән қасиеттері немесе олардың шығу тегі бойынша аталады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⮚"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Қышқылмен аяқталатын барлық жалпы атауларға -қышқылы деп жалғаймыз</a:t>
            </a: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None/>
            </a:pPr>
            <a:endParaRPr sz="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Формула		 	Кең тараған аты                   атауының шығу тегі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HCOOH	      			Құмырсқа қышқыл       Латынша</a:t>
            </a:r>
            <a:r>
              <a:rPr lang="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құмырсқа үшін</a:t>
            </a:r>
            <a:endParaRPr sz="1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			Сірке қышқылы	           Латынша сірке үшін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       	Пропион қышқылы	   Грекше сүт үшін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  	Май қышқылы	 	   Латынша май үшін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  	Валериан қышқылы     валериан тамыры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7"/>
          <p:cNvSpPr txBox="1"/>
          <p:nvPr/>
        </p:nvSpPr>
        <p:spPr>
          <a:xfrm>
            <a:off x="107325" y="3278150"/>
            <a:ext cx="9036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206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Char char="⮚"/>
            </a:pPr>
            <a:r>
              <a:rPr lang="ru" sz="19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Көміртегі атомдарының құрылымы көміртегі атомының құрамына кіретін грек әріптері α, COOH (C2), β (C3) және т. б. жатады.</a:t>
            </a:r>
            <a:endParaRPr sz="19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p47"/>
          <p:cNvSpPr txBox="1"/>
          <p:nvPr/>
        </p:nvSpPr>
        <p:spPr>
          <a:xfrm>
            <a:off x="2890825" y="3977625"/>
            <a:ext cx="2561400" cy="698400"/>
          </a:xfrm>
          <a:prstGeom prst="rect">
            <a:avLst/>
          </a:prstGeom>
          <a:noFill/>
          <a:ln w="76200" cap="flat" cmpd="sng">
            <a:solidFill>
              <a:srgbClr val="F5F4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5     4     3    2   1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-C—C—C—C—COOH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ru" sz="1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δ     γ     β     α</a:t>
            </a:r>
            <a:r>
              <a:rPr lang="ru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47"/>
          <p:cNvSpPr txBox="1"/>
          <p:nvPr/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"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8"/>
          <p:cNvSpPr txBox="1"/>
          <p:nvPr/>
        </p:nvSpPr>
        <p:spPr>
          <a:xfrm>
            <a:off x="104775" y="84925"/>
            <a:ext cx="82350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lang="ru" sz="2400" b="1" i="0" u="sng" strike="noStrike" cap="none">
                <a:solidFill>
                  <a:srgbClr val="000000"/>
                </a:solidFill>
                <a:highlight>
                  <a:srgbClr val="D9EAD3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ИЮПАК Номенклатура карбоновых кислот</a:t>
            </a:r>
            <a:endParaRPr sz="1400" b="0" i="0" u="none" strike="noStrike" cap="none">
              <a:solidFill>
                <a:srgbClr val="000000"/>
              </a:solidFill>
              <a:highlight>
                <a:srgbClr val="D9EAD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8"/>
          <p:cNvSpPr txBox="1"/>
          <p:nvPr/>
        </p:nvSpPr>
        <p:spPr>
          <a:xfrm>
            <a:off x="228300" y="708325"/>
            <a:ext cx="89157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1)Ең ұзын үздіксіз C-тізбек с-COOH + - қышқылы. </a:t>
            </a:r>
            <a:endParaRPr sz="20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COOH - #1 көміртегі </a:t>
            </a:r>
            <a:endParaRPr sz="20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орынбасарларының префикстері алфавиттік тәртіппен</a:t>
            </a: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2000"/>
              <a:buFont typeface="Times New Roman"/>
              <a:buNone/>
            </a:pPr>
            <a:r>
              <a:rPr lang="ru" sz="2000" b="1" i="0" u="none" strike="noStrike" cap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Мысалы:     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(CH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 - CH(CH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- CH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CH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COOH    </a:t>
            </a:r>
            <a:endParaRPr sz="2000" b="1" i="0" u="none" strike="noStrike" cap="none">
              <a:solidFill>
                <a:srgbClr val="0066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2000"/>
              <a:buFont typeface="Times New Roman"/>
              <a:buNone/>
            </a:pPr>
            <a:r>
              <a:rPr lang="ru" sz="2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4,5-диметилгексан</a:t>
            </a: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қышқылы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48" descr="http://www.chemguide.co.uk/organicprops/acids/acidformula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972" y="3100400"/>
            <a:ext cx="7263122" cy="14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9"/>
          <p:cNvSpPr txBox="1">
            <a:spLocks noGrp="1"/>
          </p:cNvSpPr>
          <p:nvPr>
            <p:ph type="title" idx="4294967295"/>
          </p:nvPr>
        </p:nvSpPr>
        <p:spPr>
          <a:xfrm>
            <a:off x="-15875" y="76231"/>
            <a:ext cx="84009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None/>
            </a:pPr>
            <a:r>
              <a:rPr lang="ru" sz="2400" b="1" u="sng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қышқылдарының физикалық қасиеттері</a:t>
            </a:r>
            <a:endParaRPr/>
          </a:p>
        </p:txBody>
      </p:sp>
      <p:sp>
        <p:nvSpPr>
          <p:cNvPr id="223" name="Google Shape;223;p49"/>
          <p:cNvSpPr txBox="1"/>
          <p:nvPr/>
        </p:nvSpPr>
        <p:spPr>
          <a:xfrm>
            <a:off x="-15875" y="609600"/>
            <a:ext cx="9144000" cy="28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228"/>
              </a:buClr>
              <a:buSzPts val="2400"/>
              <a:buFont typeface="Times New Roman"/>
              <a:buNone/>
            </a:pPr>
            <a:r>
              <a:rPr lang="ru" sz="2400" b="1" i="0" u="none" strike="noStrike" cap="none">
                <a:solidFill>
                  <a:srgbClr val="4F6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Қайнау нүктелері Карбон қышқылдары бірдей салыстырмалы молекулалық массасы бар спирттерге қарағанда қайнау жоғары температурасына ие, мысалы: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399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rPr>
              <a:t>					          </a:t>
            </a:r>
            <a:r>
              <a:rPr lang="ru" sz="2000" b="1" i="0" u="none" strike="noStrike" cap="non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M.F. 		M.W		bp / °C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Comic Sans MS"/>
              <a:buNone/>
            </a:pPr>
            <a:r>
              <a:rPr lang="ru" sz="2000" b="1" i="0" u="none" strike="noStrike" cap="non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Пропанол	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		 C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O	  	    60.01	   	97.2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Comic Sans MS"/>
              <a:buNone/>
            </a:pPr>
            <a:r>
              <a:rPr lang="ru" sz="2000" b="1" i="0" u="none" strike="noStrike" cap="non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Этан қышқылы  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	 C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          60.05	       118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ru" sz="2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Карбон қышқылдары спирттер мен альдегидтерге қарағанда жоғары қайнау нүктелері бар, өйткені олардың димерлік құрылымы бар.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Times New Roman"/>
              <a:buNone/>
            </a:pPr>
            <a:endParaRPr sz="800" b="0" i="0" u="none" strike="noStrike" cap="none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Times New Roman"/>
              <a:buNone/>
            </a:pP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Сутегі-байланысқан </a:t>
            </a:r>
            <a:endParaRPr sz="2400" b="0" i="0" u="none" strike="noStrike" cap="none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Times New Roman"/>
              <a:buNone/>
            </a:pP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қышқыл димер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p49"/>
          <p:cNvSpPr txBox="1"/>
          <p:nvPr/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"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0845" y="3695220"/>
            <a:ext cx="4538675" cy="1448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664</Words>
  <Application>Microsoft Office PowerPoint</Application>
  <PresentationFormat>Экран (16:9)</PresentationFormat>
  <Paragraphs>108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Times New Roman</vt:lpstr>
      <vt:lpstr>Calibri</vt:lpstr>
      <vt:lpstr>Georgia</vt:lpstr>
      <vt:lpstr>Comic Sans MS</vt:lpstr>
      <vt:lpstr>Book Antiqua</vt:lpstr>
      <vt:lpstr>Noto Sans Symbols</vt:lpstr>
      <vt:lpstr>Simple Light</vt:lpstr>
      <vt:lpstr>Simple Light</vt:lpstr>
      <vt:lpstr>Simple Light</vt:lpstr>
      <vt:lpstr>19_Office Theme</vt:lpstr>
      <vt:lpstr>Презентация PowerPoint</vt:lpstr>
      <vt:lpstr>Презентация PowerPoint</vt:lpstr>
      <vt:lpstr>Лекция соңында сіз келесі мәліметтерді игере аласыз:</vt:lpstr>
      <vt:lpstr>Әдебиет</vt:lpstr>
      <vt:lpstr>Презентация PowerPoint</vt:lpstr>
      <vt:lpstr>Презентация PowerPoint</vt:lpstr>
      <vt:lpstr>Презентация PowerPoint</vt:lpstr>
      <vt:lpstr>Презентация PowerPoint</vt:lpstr>
      <vt:lpstr>Карбон қышқылдарының физикалық қасиеттері</vt:lpstr>
      <vt:lpstr>Презентация PowerPoint</vt:lpstr>
      <vt:lpstr>Презентация PowerPoint</vt:lpstr>
      <vt:lpstr>Презентация PowerPoint</vt:lpstr>
      <vt:lpstr>Карбон қышқылының туындылары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Aliya</cp:lastModifiedBy>
  <cp:revision>2</cp:revision>
  <dcterms:modified xsi:type="dcterms:W3CDTF">2020-04-22T16:32:50Z</dcterms:modified>
</cp:coreProperties>
</file>